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306" r:id="rId2"/>
    <p:sldId id="338" r:id="rId3"/>
    <p:sldId id="339" r:id="rId4"/>
    <p:sldId id="340" r:id="rId5"/>
    <p:sldId id="274" r:id="rId6"/>
    <p:sldId id="287" r:id="rId7"/>
    <p:sldId id="289" r:id="rId8"/>
    <p:sldId id="290" r:id="rId9"/>
    <p:sldId id="334" r:id="rId10"/>
    <p:sldId id="288" r:id="rId11"/>
    <p:sldId id="336" r:id="rId12"/>
    <p:sldId id="337" r:id="rId13"/>
    <p:sldId id="312" r:id="rId14"/>
    <p:sldId id="300" r:id="rId15"/>
    <p:sldId id="301" r:id="rId16"/>
    <p:sldId id="302" r:id="rId17"/>
    <p:sldId id="265" r:id="rId18"/>
    <p:sldId id="309" r:id="rId19"/>
    <p:sldId id="315" r:id="rId20"/>
    <p:sldId id="296" r:id="rId21"/>
    <p:sldId id="317" r:id="rId22"/>
    <p:sldId id="319" r:id="rId23"/>
    <p:sldId id="258" r:id="rId24"/>
    <p:sldId id="263" r:id="rId25"/>
    <p:sldId id="314" r:id="rId26"/>
    <p:sldId id="311" r:id="rId27"/>
    <p:sldId id="297" r:id="rId28"/>
    <p:sldId id="278" r:id="rId29"/>
    <p:sldId id="298" r:id="rId30"/>
    <p:sldId id="299" r:id="rId31"/>
    <p:sldId id="280" r:id="rId32"/>
    <p:sldId id="322" r:id="rId33"/>
    <p:sldId id="328" r:id="rId34"/>
    <p:sldId id="329" r:id="rId35"/>
    <p:sldId id="272" r:id="rId36"/>
    <p:sldId id="327" r:id="rId37"/>
    <p:sldId id="323" r:id="rId38"/>
    <p:sldId id="335" r:id="rId39"/>
    <p:sldId id="332" r:id="rId40"/>
    <p:sldId id="324" r:id="rId41"/>
    <p:sldId id="333" r:id="rId42"/>
    <p:sldId id="325" r:id="rId43"/>
    <p:sldId id="326" r:id="rId44"/>
    <p:sldId id="330" r:id="rId45"/>
    <p:sldId id="331" r:id="rId46"/>
    <p:sldId id="313" r:id="rId47"/>
    <p:sldId id="308" r:id="rId48"/>
    <p:sldId id="286" r:id="rId49"/>
    <p:sldId id="34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734" autoAdjust="0"/>
    <p:restoredTop sz="99618" autoAdjust="0"/>
  </p:normalViewPr>
  <p:slideViewPr>
    <p:cSldViewPr snapToGrid="0" snapToObjects="1">
      <p:cViewPr>
        <p:scale>
          <a:sx n="85" d="100"/>
          <a:sy n="85" d="100"/>
        </p:scale>
        <p:origin x="-920" y="232"/>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92138B42-DB80-264E-AA8A-C581EC30FD73}" srcId="{AF783A47-1E70-DF46-8540-FCBA05F6D909}" destId="{C7F98C60-5F22-4545-8F0E-9EB9D64889A1}" srcOrd="1" destOrd="0" parTransId="{F2FB62C4-DD6C-404C-8EFF-47FEA2B3074D}" sibTransId="{3E2898E5-0D54-6D4A-8C79-B579FA68700A}"/>
    <dgm:cxn modelId="{2D93E098-F206-3C43-AD0D-039D20BAE55A}" srcId="{AF783A47-1E70-DF46-8540-FCBA05F6D909}" destId="{64277A66-27E9-1F47-8559-9608016A62EA}" srcOrd="2" destOrd="0" parTransId="{CAD55C65-4BF0-5847-8839-60676A11CD93}" sibTransId="{2268E222-D4D1-9C4B-8252-0223F662769C}"/>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11/18/14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15</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30</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845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11/18/14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OMG Threat and Risk Information Sharing</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11/18/14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11/18/14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9" r:id="rId8"/>
    <p:sldLayoutId id="2147483670" r:id="rId9"/>
    <p:sldLayoutId id="2147483671" r:id="rId10"/>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wmf"/><Relationship Id="rId5" Type="http://schemas.openxmlformats.org/officeDocument/2006/relationships/image" Target="../media/image10.wmf"/><Relationship Id="rId6" Type="http://schemas.openxmlformats.org/officeDocument/2006/relationships/image" Target="../media/image11.wmf"/><Relationship Id="rId1" Type="http://schemas.openxmlformats.org/officeDocument/2006/relationships/slideLayout" Target="../slideLayouts/slideLayout5.xml"/><Relationship Id="rId2" Type="http://schemas.openxmlformats.org/officeDocument/2006/relationships/image" Target="../media/image7.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1" Type="http://schemas.microsoft.com/office/2007/relationships/hdphoto" Target="../media/hdphoto1.wdp"/><Relationship Id="rId12" Type="http://schemas.openxmlformats.org/officeDocument/2006/relationships/image" Target="../media/image21.png"/><Relationship Id="rId13" Type="http://schemas.microsoft.com/office/2007/relationships/hdphoto" Target="../media/hdphoto2.wdp"/><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3.wmf"/><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wmf"/><Relationship Id="rId9" Type="http://schemas.openxmlformats.org/officeDocument/2006/relationships/image" Target="../media/image19.png"/><Relationship Id="rId10"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jpeg"/><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19.png"/><Relationship Id="rId5"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jpg"/><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diagramData" Target="../diagrams/data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b="1" dirty="0" smtClean="0"/>
              <a:t>Advances in Threat and Risk </a:t>
            </a:r>
            <a:r>
              <a:rPr lang="en-US" sz="2400" b="1" smtClean="0"/>
              <a:t>Information Sharing</a:t>
            </a:r>
            <a:endParaRPr lang="en-US" sz="2400" dirty="0"/>
          </a:p>
        </p:txBody>
      </p:sp>
      <p:sp>
        <p:nvSpPr>
          <p:cNvPr id="5" name="Text Placeholder 4"/>
          <p:cNvSpPr>
            <a:spLocks noGrp="1"/>
          </p:cNvSpPr>
          <p:nvPr>
            <p:ph type="body" idx="10"/>
          </p:nvPr>
        </p:nvSpPr>
        <p:spPr/>
        <p:txBody>
          <a:bodyPr/>
          <a:lstStyle/>
          <a:p>
            <a:r>
              <a:rPr lang="en-US" dirty="0" smtClean="0"/>
              <a:t>Creating standards and a community of interest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829050"/>
            <a:ext cx="2743200" cy="1638300"/>
          </a:xfrm>
          <a:prstGeom prst="rect">
            <a:avLst/>
          </a:prstGeom>
        </p:spPr>
      </p:pic>
    </p:spTree>
    <p:extLst>
      <p:ext uri="{BB962C8B-B14F-4D97-AF65-F5344CB8AC3E}">
        <p14:creationId xmlns:p14="http://schemas.microsoft.com/office/powerpoint/2010/main" val="26162576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8791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ory\AppData\Local\Microsoft\Windows\Temporary Internet Files\Content.IE5\B0O4UG11\MP90044217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7" y="2718502"/>
            <a:ext cx="4659313" cy="413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37160"/>
            <a:ext cx="8016240" cy="1143000"/>
          </a:xfrm>
        </p:spPr>
        <p:txBody>
          <a:bodyPr/>
          <a:lstStyle/>
          <a:p>
            <a:r>
              <a:rPr lang="en-US" dirty="0" smtClean="0"/>
              <a:t>Call to action!</a:t>
            </a:r>
            <a:endParaRPr lang="en-US" dirty="0"/>
          </a:p>
        </p:txBody>
      </p:sp>
      <p:sp>
        <p:nvSpPr>
          <p:cNvPr id="3" name="Content Placeholder 2"/>
          <p:cNvSpPr>
            <a:spLocks noGrp="1"/>
          </p:cNvSpPr>
          <p:nvPr>
            <p:ph sz="half" idx="1"/>
          </p:nvPr>
        </p:nvSpPr>
        <p:spPr/>
        <p:txBody>
          <a:bodyPr/>
          <a:lstStyle/>
          <a:p>
            <a:r>
              <a:rPr lang="en-US" dirty="0" smtClean="0"/>
              <a:t>This is a call to action</a:t>
            </a:r>
          </a:p>
          <a:p>
            <a:r>
              <a:rPr lang="en-US" dirty="0" smtClean="0"/>
              <a:t>Form a threat/risk information sharing community of interest</a:t>
            </a:r>
          </a:p>
          <a:p>
            <a:r>
              <a:rPr lang="en-US" dirty="0" smtClean="0"/>
              <a:t>Engage in and support the OMG standards effort</a:t>
            </a:r>
          </a:p>
          <a:p>
            <a:r>
              <a:rPr lang="en-US" dirty="0" smtClean="0"/>
              <a:t>Identify &amp; engage</a:t>
            </a:r>
          </a:p>
          <a:p>
            <a:pPr lvl="1"/>
            <a:r>
              <a:rPr lang="en-US" dirty="0" smtClean="0"/>
              <a:t>Vendors</a:t>
            </a:r>
          </a:p>
          <a:p>
            <a:pPr lvl="1"/>
            <a:r>
              <a:rPr lang="en-US" dirty="0" smtClean="0"/>
              <a:t>Users</a:t>
            </a:r>
          </a:p>
          <a:p>
            <a:pPr lvl="1"/>
            <a:r>
              <a:rPr lang="en-US" dirty="0" smtClean="0"/>
              <a:t>Information sources</a:t>
            </a:r>
          </a:p>
          <a:p>
            <a:pPr lvl="1"/>
            <a:r>
              <a:rPr lang="en-US" dirty="0" smtClean="0"/>
              <a:t>Use cases</a:t>
            </a:r>
          </a:p>
          <a:p>
            <a:pPr lvl="1"/>
            <a:r>
              <a:rPr lang="en-US" dirty="0" smtClean="0"/>
              <a:t>Pilot projects</a:t>
            </a:r>
          </a:p>
          <a:p>
            <a:pPr lvl="1"/>
            <a:r>
              <a:rPr lang="en-US" dirty="0" smtClean="0"/>
              <a:t>Existing standards/schema</a:t>
            </a:r>
          </a:p>
          <a:p>
            <a:pPr lvl="1"/>
            <a:endParaRPr lang="en-US" dirty="0"/>
          </a:p>
        </p:txBody>
      </p:sp>
    </p:spTree>
    <p:extLst>
      <p:ext uri="{BB962C8B-B14F-4D97-AF65-F5344CB8AC3E}">
        <p14:creationId xmlns:p14="http://schemas.microsoft.com/office/powerpoint/2010/main" val="88461304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vulnerable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17</a:t>
            </a:fld>
            <a:endParaRPr lang="en-US"/>
          </a:p>
        </p:txBody>
      </p:sp>
    </p:spTree>
    <p:extLst>
      <p:ext uri="{BB962C8B-B14F-4D97-AF65-F5344CB8AC3E}">
        <p14:creationId xmlns:p14="http://schemas.microsoft.com/office/powerpoint/2010/main" val="36083971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Webcast</a:t>
            </a:r>
            <a:endParaRPr lang="en-US" dirty="0"/>
          </a:p>
        </p:txBody>
      </p:sp>
      <p:sp>
        <p:nvSpPr>
          <p:cNvPr id="3" name="Content Placeholder 2"/>
          <p:cNvSpPr>
            <a:spLocks noGrp="1"/>
          </p:cNvSpPr>
          <p:nvPr>
            <p:ph sz="half" idx="1"/>
          </p:nvPr>
        </p:nvSpPr>
        <p:spPr/>
        <p:txBody>
          <a:bodyPr>
            <a:normAutofit/>
          </a:bodyPr>
          <a:lstStyle/>
          <a:p>
            <a:r>
              <a:rPr lang="en-US" dirty="0" smtClean="0"/>
              <a:t>Speakers:</a:t>
            </a:r>
          </a:p>
          <a:p>
            <a:pPr lvl="1"/>
            <a:r>
              <a:rPr lang="en-US" dirty="0" smtClean="0"/>
              <a:t>Cory Casanave, OMG</a:t>
            </a:r>
          </a:p>
          <a:p>
            <a:pPr lvl="1"/>
            <a:r>
              <a:rPr lang="en-US" dirty="0" smtClean="0"/>
              <a:t>Gerald Beuchelt, OMG</a:t>
            </a:r>
          </a:p>
          <a:p>
            <a:pPr lvl="1"/>
            <a:endParaRPr lang="en-US" dirty="0" smtClean="0"/>
          </a:p>
          <a:p>
            <a:r>
              <a:rPr lang="en-US" dirty="0" smtClean="0"/>
              <a:t>Facilitator</a:t>
            </a:r>
          </a:p>
          <a:p>
            <a:pPr lvl="1"/>
            <a:r>
              <a:rPr lang="en-US" dirty="0" smtClean="0"/>
              <a:t>TBD</a:t>
            </a:r>
            <a:endParaRPr lang="en-US" dirty="0"/>
          </a:p>
        </p:txBody>
      </p:sp>
      <p:sp>
        <p:nvSpPr>
          <p:cNvPr id="4" name="TextBox 3"/>
          <p:cNvSpPr txBox="1"/>
          <p:nvPr/>
        </p:nvSpPr>
        <p:spPr>
          <a:xfrm>
            <a:off x="554182" y="5345392"/>
            <a:ext cx="6421566" cy="923330"/>
          </a:xfrm>
          <a:prstGeom prst="rect">
            <a:avLst/>
          </a:prstGeom>
          <a:noFill/>
        </p:spPr>
        <p:txBody>
          <a:bodyPr wrap="none" rtlCol="0">
            <a:spAutoFit/>
          </a:bodyPr>
          <a:lstStyle/>
          <a:p>
            <a:r>
              <a:rPr lang="en-US" dirty="0" smtClean="0"/>
              <a:t>The audio portion of today’s presentation is available via dial in. </a:t>
            </a:r>
          </a:p>
          <a:p>
            <a:r>
              <a:rPr lang="en-US" dirty="0" smtClean="0"/>
              <a:t>Participants (US &amp; Canada, toll free): #####</a:t>
            </a:r>
          </a:p>
          <a:p>
            <a:r>
              <a:rPr lang="en-US" dirty="0" smtClean="0"/>
              <a:t>International participants: + 1 ####</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172559" y="4063351"/>
            <a:ext cx="1951037" cy="858838"/>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99" y="4039611"/>
            <a:ext cx="2402766" cy="799748"/>
          </a:xfrm>
          <a:prstGeom prst="rect">
            <a:avLst/>
          </a:prstGeom>
        </p:spPr>
      </p:pic>
    </p:spTree>
    <p:extLst>
      <p:ext uri="{BB962C8B-B14F-4D97-AF65-F5344CB8AC3E}">
        <p14:creationId xmlns:p14="http://schemas.microsoft.com/office/powerpoint/2010/main" val="1714824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a:t>
            </a:r>
            <a:endParaRPr lang="en-US" dirty="0"/>
          </a:p>
        </p:txBody>
      </p:sp>
      <p:sp>
        <p:nvSpPr>
          <p:cNvPr id="3" name="Content Placeholder 2"/>
          <p:cNvSpPr>
            <a:spLocks noGrp="1"/>
          </p:cNvSpPr>
          <p:nvPr>
            <p:ph sz="half" idx="1"/>
          </p:nvPr>
        </p:nvSpPr>
        <p:spPr/>
        <p:txBody>
          <a:bodyPr>
            <a:normAutofit/>
          </a:bodyPr>
          <a:lstStyle/>
          <a:p>
            <a:r>
              <a:rPr lang="en-US" dirty="0" smtClean="0"/>
              <a:t>STIX/TAXII used for indicator of compromise (IOC) sharing and some limited modeling adjacent to the cyber domain</a:t>
            </a:r>
          </a:p>
          <a:p>
            <a:r>
              <a:rPr lang="en-US" dirty="0" smtClean="0"/>
              <a:t>Oasis EDXL – Emergency management domain</a:t>
            </a:r>
          </a:p>
          <a:p>
            <a:r>
              <a:rPr lang="en-US" dirty="0" smtClean="0"/>
              <a:t>NIEM in law enforcement</a:t>
            </a:r>
          </a:p>
          <a:p>
            <a:r>
              <a:rPr lang="en-US" dirty="0" smtClean="0"/>
              <a:t>Other “cyber” initiatives (e.g. </a:t>
            </a:r>
            <a:r>
              <a:rPr lang="en-US" dirty="0" err="1" smtClean="0"/>
              <a:t>IODef</a:t>
            </a:r>
            <a:r>
              <a:rPr lang="en-US" dirty="0" smtClean="0"/>
              <a:t>, </a:t>
            </a:r>
            <a:r>
              <a:rPr lang="en-US" dirty="0" err="1" smtClean="0"/>
              <a:t>Yara</a:t>
            </a:r>
            <a:r>
              <a:rPr lang="en-US" dirty="0" smtClean="0"/>
              <a:t>, Snort, etc.) are getting beyond their traditional boundaries</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Approach</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1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Items</a:t>
            </a:r>
            <a:endParaRPr lang="en-US" dirty="0"/>
          </a:p>
        </p:txBody>
      </p:sp>
      <p:sp>
        <p:nvSpPr>
          <p:cNvPr id="3" name="Content Placeholder 2"/>
          <p:cNvSpPr>
            <a:spLocks noGrp="1"/>
          </p:cNvSpPr>
          <p:nvPr>
            <p:ph sz="half" idx="1"/>
          </p:nvPr>
        </p:nvSpPr>
        <p:spPr/>
        <p:txBody>
          <a:bodyPr>
            <a:normAutofit/>
          </a:bodyPr>
          <a:lstStyle/>
          <a:p>
            <a:r>
              <a:rPr lang="en-US" dirty="0" smtClean="0"/>
              <a:t>Recording</a:t>
            </a:r>
          </a:p>
          <a:p>
            <a:pPr lvl="1"/>
            <a:r>
              <a:rPr lang="en-US" dirty="0" smtClean="0"/>
              <a:t>This webcast will be recorded and made available a few days later.</a:t>
            </a:r>
          </a:p>
          <a:p>
            <a:pPr lvl="1"/>
            <a:endParaRPr lang="en-US" dirty="0" smtClean="0"/>
          </a:p>
          <a:p>
            <a:r>
              <a:rPr lang="en-US" dirty="0" smtClean="0"/>
              <a:t>To ask a question, type it in the question panel that is located on your screen</a:t>
            </a:r>
          </a:p>
          <a:p>
            <a:pPr lvl="1"/>
            <a:r>
              <a:rPr lang="en-US" dirty="0" smtClean="0"/>
              <a:t>Content questions will be answered in the order they were received at the end of the webcast</a:t>
            </a:r>
            <a:endParaRPr lang="en-US" dirty="0"/>
          </a:p>
        </p:txBody>
      </p:sp>
    </p:spTree>
    <p:extLst>
      <p:ext uri="{BB962C8B-B14F-4D97-AF65-F5344CB8AC3E}">
        <p14:creationId xmlns:p14="http://schemas.microsoft.com/office/powerpoint/2010/main" val="206578747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Speakers</a:t>
            </a:r>
            <a:endParaRPr lang="en-US" dirty="0"/>
          </a:p>
        </p:txBody>
      </p:sp>
      <p:sp>
        <p:nvSpPr>
          <p:cNvPr id="6" name="TextBox 5"/>
          <p:cNvSpPr txBox="1"/>
          <p:nvPr/>
        </p:nvSpPr>
        <p:spPr>
          <a:xfrm>
            <a:off x="2827048" y="1400559"/>
            <a:ext cx="5721927" cy="707886"/>
          </a:xfrm>
          <a:prstGeom prst="rect">
            <a:avLst/>
          </a:prstGeom>
          <a:noFill/>
        </p:spPr>
        <p:txBody>
          <a:bodyPr wrap="square" rtlCol="0">
            <a:spAutoFit/>
          </a:bodyPr>
          <a:lstStyle/>
          <a:p>
            <a:r>
              <a:rPr lang="en-US" sz="2000" dirty="0" smtClean="0"/>
              <a:t>Mr. Cory Casanave, CEO </a:t>
            </a:r>
            <a:r>
              <a:rPr lang="en-US" sz="2000" dirty="0"/>
              <a:t>of Model Driven </a:t>
            </a:r>
            <a:r>
              <a:rPr lang="en-US" sz="2000" dirty="0" smtClean="0"/>
              <a:t>Solutions, representative of the Object Management Group</a:t>
            </a:r>
            <a:endParaRPr lang="en-US" sz="2000" dirty="0"/>
          </a:p>
        </p:txBody>
      </p:sp>
      <p:sp>
        <p:nvSpPr>
          <p:cNvPr id="9" name="TextBox 8"/>
          <p:cNvSpPr txBox="1"/>
          <p:nvPr/>
        </p:nvSpPr>
        <p:spPr>
          <a:xfrm>
            <a:off x="2646939" y="4012141"/>
            <a:ext cx="6420861" cy="707886"/>
          </a:xfrm>
          <a:prstGeom prst="rect">
            <a:avLst/>
          </a:prstGeom>
          <a:noFill/>
        </p:spPr>
        <p:txBody>
          <a:bodyPr wrap="square" rtlCol="0">
            <a:spAutoFit/>
          </a:bodyPr>
          <a:lstStyle/>
          <a:p>
            <a:r>
              <a:rPr lang="en-US" sz="2000" dirty="0" smtClean="0"/>
              <a:t>Mr. Gerald Beuchelt, Chief </a:t>
            </a:r>
            <a:r>
              <a:rPr lang="en-US" sz="2000" dirty="0"/>
              <a:t>Security </a:t>
            </a:r>
            <a:r>
              <a:rPr lang="en-US" sz="2000" dirty="0" smtClean="0"/>
              <a:t>Officer </a:t>
            </a:r>
            <a:r>
              <a:rPr lang="en-US" sz="2000" dirty="0" err="1" smtClean="0"/>
              <a:t>Demandware</a:t>
            </a:r>
            <a:r>
              <a:rPr lang="en-US" sz="2000" dirty="0" smtClean="0"/>
              <a:t>, representative of the Object Management Group</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01" y="3387436"/>
            <a:ext cx="1730774" cy="2223656"/>
          </a:xfrm>
          <a:prstGeom prst="rect">
            <a:avLst/>
          </a:prstGeom>
        </p:spPr>
      </p:pic>
      <p:pic>
        <p:nvPicPr>
          <p:cNvPr id="4" name="Picture 3" descr="Cb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66" y="1095612"/>
            <a:ext cx="1597609" cy="2189843"/>
          </a:xfrm>
          <a:prstGeom prst="rect">
            <a:avLst/>
          </a:prstGeom>
        </p:spPr>
      </p:pic>
    </p:spTree>
    <p:extLst>
      <p:ext uri="{BB962C8B-B14F-4D97-AF65-F5344CB8AC3E}">
        <p14:creationId xmlns:p14="http://schemas.microsoft.com/office/powerpoint/2010/main" val="21628139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Questions and Answers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921029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5567</TotalTime>
  <Words>2537</Words>
  <Application>Microsoft Macintosh PowerPoint</Application>
  <PresentationFormat>On-screen Show (4:3)</PresentationFormat>
  <Paragraphs>434</Paragraphs>
  <Slides>49</Slides>
  <Notes>2</Notes>
  <HiddenSlides>7</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1_Office Theme</vt:lpstr>
      <vt:lpstr>PowerPoint Presentation</vt:lpstr>
      <vt:lpstr>Virtual Webcast</vt:lpstr>
      <vt:lpstr>Housekeeping Items</vt:lpstr>
      <vt:lpstr>Today’s Speakers</vt:lpstr>
      <vt:lpstr>Problem Space</vt:lpstr>
      <vt:lpstr>We have critical needs for analytics and information sharing</vt:lpstr>
      <vt:lpstr>The Opportunity</vt:lpstr>
      <vt:lpstr>The Challenge</vt:lpstr>
      <vt:lpstr>Primary classes of use cases</vt:lpstr>
      <vt:lpstr>What we need is an integrating framework</vt:lpstr>
      <vt:lpstr>It takes a community</vt:lpstr>
      <vt:lpstr>Call to action!</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Precepts</vt:lpstr>
      <vt:lpstr>Scope</vt:lpstr>
      <vt:lpstr>Typical Threat/Risk Concepts To Define</vt:lpstr>
      <vt:lpstr>Foundations</vt:lpstr>
      <vt:lpstr>Scope Diagram</vt:lpstr>
      <vt:lpstr>Submission Team Progress</vt:lpstr>
      <vt:lpstr>PowerPoint Presentation</vt:lpstr>
      <vt:lpstr>Approach</vt:lpstr>
      <vt:lpstr>Core Concept: Comprehending Planned and Unplanned Threats</vt:lpstr>
      <vt:lpstr>PowerPoint Presentation</vt:lpstr>
      <vt:lpstr>Core Concept: Attacker/Defender Symmetry</vt:lpstr>
      <vt:lpstr>Core Concept: Actor Capabilities</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Corresponding 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lpstr>PowerPoint Presentation</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Ralph Corbitt</cp:lastModifiedBy>
  <cp:revision>110</cp:revision>
  <dcterms:created xsi:type="dcterms:W3CDTF">2014-09-02T16:12:10Z</dcterms:created>
  <dcterms:modified xsi:type="dcterms:W3CDTF">2014-11-18T13:24:36Z</dcterms:modified>
</cp:coreProperties>
</file>